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21933f831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21933f831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321933f831f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321933f831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269075" y="1322625"/>
            <a:ext cx="5285700" cy="18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Ecommerce Product Categorisation</a:t>
            </a:r>
            <a:endParaRPr sz="2800"/>
          </a:p>
          <a:p>
            <a:pPr indent="0" lvl="0" marL="0" rtl="0" algn="l">
              <a:spcBef>
                <a:spcPts val="0"/>
              </a:spcBef>
              <a:spcAft>
                <a:spcPts val="0"/>
              </a:spcAft>
              <a:buNone/>
            </a:pPr>
            <a:r>
              <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Vysyaraju Riya</a:t>
            </a:r>
            <a:endParaRPr/>
          </a:p>
          <a:p>
            <a:pPr indent="0" lvl="0" marL="0" rtl="0" algn="l">
              <a:lnSpc>
                <a:spcPct val="115000"/>
              </a:lnSpc>
              <a:spcBef>
                <a:spcPts val="1600"/>
              </a:spcBef>
              <a:spcAft>
                <a:spcPts val="1600"/>
              </a:spcAft>
              <a:buNone/>
            </a:pPr>
            <a:r>
              <a:rPr lang="en-GB"/>
              <a:t>22-12-2024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6"/>
          <p:cNvSpPr txBox="1"/>
          <p:nvPr>
            <p:ph type="title"/>
          </p:nvPr>
        </p:nvSpPr>
        <p:spPr>
          <a:xfrm>
            <a:off x="769550" y="393750"/>
            <a:ext cx="5157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Impacts of Solving Problem</a:t>
            </a:r>
            <a:endParaRPr/>
          </a:p>
        </p:txBody>
      </p:sp>
      <p:sp>
        <p:nvSpPr>
          <p:cNvPr id="317" name="Google Shape;317;p26"/>
          <p:cNvSpPr txBox="1"/>
          <p:nvPr>
            <p:ph idx="1" type="body"/>
          </p:nvPr>
        </p:nvSpPr>
        <p:spPr>
          <a:xfrm>
            <a:off x="466150" y="1793525"/>
            <a:ext cx="5056800" cy="2976300"/>
          </a:xfrm>
          <a:prstGeom prst="rect">
            <a:avLst/>
          </a:prstGeom>
        </p:spPr>
        <p:txBody>
          <a:bodyPr anchorCtr="0" anchor="t" bIns="91425" lIns="91425" spcFirstLastPara="1" rIns="91425" wrap="square" tIns="91425">
            <a:noAutofit/>
          </a:bodyPr>
          <a:lstStyle/>
          <a:p>
            <a:pPr indent="-311150" lvl="0" marL="457200" marR="0" rtl="0" algn="l">
              <a:lnSpc>
                <a:spcPct val="100000"/>
              </a:lnSpc>
              <a:spcBef>
                <a:spcPts val="0"/>
              </a:spcBef>
              <a:spcAft>
                <a:spcPts val="0"/>
              </a:spcAft>
              <a:buSzPts val="1300"/>
              <a:buChar char="●"/>
            </a:pPr>
            <a:r>
              <a:rPr b="1" lang="en-GB" sz="1500">
                <a:latin typeface="Arial"/>
                <a:ea typeface="Arial"/>
                <a:cs typeface="Arial"/>
                <a:sym typeface="Arial"/>
              </a:rPr>
              <a:t>Higher Conversion Rates</a:t>
            </a:r>
            <a:r>
              <a:rPr lang="en-GB" sz="1500">
                <a:latin typeface="Arial"/>
                <a:ea typeface="Arial"/>
                <a:cs typeface="Arial"/>
                <a:sym typeface="Arial"/>
              </a:rPr>
              <a:t>: By making relevant products easier to find</a:t>
            </a:r>
            <a:r>
              <a:rPr lang="en-GB" sz="2100">
                <a:latin typeface="Montserrat"/>
                <a:ea typeface="Montserrat"/>
                <a:cs typeface="Montserrat"/>
                <a:sym typeface="Montserrat"/>
              </a:rPr>
              <a:t>,</a:t>
            </a:r>
            <a:r>
              <a:rPr lang="en-GB" sz="1500">
                <a:latin typeface="Arial"/>
                <a:ea typeface="Arial"/>
                <a:cs typeface="Arial"/>
                <a:sym typeface="Arial"/>
              </a:rPr>
              <a:t> customers are more likely to make purchases, positively impacting revenue.</a:t>
            </a:r>
            <a:endParaRPr sz="1500">
              <a:latin typeface="Arial"/>
              <a:ea typeface="Arial"/>
              <a:cs typeface="Arial"/>
              <a:sym typeface="Arial"/>
            </a:endParaRPr>
          </a:p>
          <a:p>
            <a:pPr indent="0" lvl="0" marL="457200" marR="0" rtl="0" algn="l">
              <a:lnSpc>
                <a:spcPct val="100000"/>
              </a:lnSpc>
              <a:spcBef>
                <a:spcPts val="0"/>
              </a:spcBef>
              <a:spcAft>
                <a:spcPts val="0"/>
              </a:spcAft>
              <a:buNone/>
            </a:pPr>
            <a:r>
              <a:t/>
            </a:r>
            <a:endParaRPr sz="1500">
              <a:latin typeface="Arial"/>
              <a:ea typeface="Arial"/>
              <a:cs typeface="Arial"/>
              <a:sym typeface="Arial"/>
            </a:endParaRPr>
          </a:p>
          <a:p>
            <a:pPr indent="-323850" lvl="0" marL="457200" rtl="0" algn="l">
              <a:lnSpc>
                <a:spcPct val="115000"/>
              </a:lnSpc>
              <a:spcBef>
                <a:spcPts val="1200"/>
              </a:spcBef>
              <a:spcAft>
                <a:spcPts val="0"/>
              </a:spcAft>
              <a:buSzPts val="1500"/>
              <a:buFont typeface="Arial"/>
              <a:buChar char="●"/>
            </a:pPr>
            <a:r>
              <a:rPr b="1" lang="en-GB" sz="1500">
                <a:latin typeface="Arial"/>
                <a:ea typeface="Arial"/>
                <a:cs typeface="Arial"/>
                <a:sym typeface="Arial"/>
              </a:rPr>
              <a:t>Reduced Returns</a:t>
            </a:r>
            <a:r>
              <a:rPr lang="en-GB" sz="1500">
                <a:latin typeface="Arial"/>
                <a:ea typeface="Arial"/>
                <a:cs typeface="Arial"/>
                <a:sym typeface="Arial"/>
              </a:rPr>
              <a:t>: Improved product discovery can reduce instances where customers buy incorrect items, reducing return rates and associated costs.</a:t>
            </a:r>
            <a:endParaRPr sz="1500">
              <a:latin typeface="Arial"/>
              <a:ea typeface="Arial"/>
              <a:cs typeface="Arial"/>
              <a:sym typeface="Arial"/>
            </a:endParaRPr>
          </a:p>
          <a:p>
            <a:pPr indent="0" lvl="0" marL="0" rtl="0" algn="l">
              <a:spcBef>
                <a:spcPts val="0"/>
              </a:spcBef>
              <a:spcAft>
                <a:spcPts val="1600"/>
              </a:spcAft>
              <a:buNone/>
            </a:pPr>
            <a:r>
              <a:t/>
            </a:r>
            <a:endParaRPr sz="1000"/>
          </a:p>
        </p:txBody>
      </p:sp>
      <p:pic>
        <p:nvPicPr>
          <p:cNvPr descr="offset_comp_267026.jpg" id="318" name="Google Shape;318;p26"/>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319" name="Google Shape;319;p26"/>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320" name="Google Shape;320;p26"/>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321" name="Google Shape;321;p26"/>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7"/>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27" name="Google Shape;327;p27"/>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Arial"/>
                <a:ea typeface="Arial"/>
                <a:cs typeface="Arial"/>
                <a:sym typeface="Arial"/>
              </a:rPr>
              <a:t>Your most unhappy customers are your greatest source of learning - Bill Gates</a:t>
            </a:r>
            <a:endParaRPr/>
          </a:p>
        </p:txBody>
      </p:sp>
      <p:grpSp>
        <p:nvGrpSpPr>
          <p:cNvPr id="328" name="Google Shape;328;p27"/>
          <p:cNvGrpSpPr/>
          <p:nvPr/>
        </p:nvGrpSpPr>
        <p:grpSpPr>
          <a:xfrm>
            <a:off x="4066820" y="1553491"/>
            <a:ext cx="3159984" cy="2439109"/>
            <a:chOff x="3553042" y="1657806"/>
            <a:chExt cx="3461100" cy="2671532"/>
          </a:xfrm>
        </p:grpSpPr>
        <p:sp>
          <p:nvSpPr>
            <p:cNvPr id="329" name="Google Shape;329;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7" name="Google Shape;337;p2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38" name="Google Shape;338;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27"/>
          <p:cNvGrpSpPr/>
          <p:nvPr/>
        </p:nvGrpSpPr>
        <p:grpSpPr>
          <a:xfrm>
            <a:off x="6762480" y="2546254"/>
            <a:ext cx="1024386" cy="1522884"/>
            <a:chOff x="6505573" y="2745170"/>
            <a:chExt cx="1122000" cy="1668000"/>
          </a:xfrm>
        </p:grpSpPr>
        <p:sp>
          <p:nvSpPr>
            <p:cNvPr id="340" name="Google Shape;340;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4" name="Google Shape;344;p27"/>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45" name="Google Shape;345;p2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27"/>
          <p:cNvGrpSpPr/>
          <p:nvPr/>
        </p:nvGrpSpPr>
        <p:grpSpPr>
          <a:xfrm>
            <a:off x="6405845" y="3121897"/>
            <a:ext cx="520684" cy="1036470"/>
            <a:chOff x="9543736" y="4486132"/>
            <a:chExt cx="570300" cy="1135235"/>
          </a:xfrm>
        </p:grpSpPr>
        <p:sp>
          <p:nvSpPr>
            <p:cNvPr id="347" name="Google Shape;347;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1" name="Google Shape;351;p27"/>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52" name="Google Shape;352;p2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 name="Google Shape;353;p27"/>
          <p:cNvGrpSpPr/>
          <p:nvPr/>
        </p:nvGrpSpPr>
        <p:grpSpPr>
          <a:xfrm>
            <a:off x="7564804" y="3443361"/>
            <a:ext cx="455496" cy="692277"/>
            <a:chOff x="7384375" y="3728000"/>
            <a:chExt cx="498900" cy="758244"/>
          </a:xfrm>
        </p:grpSpPr>
        <p:sp>
          <p:nvSpPr>
            <p:cNvPr id="354" name="Google Shape;354;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27"/>
          <p:cNvGrpSpPr/>
          <p:nvPr/>
        </p:nvGrpSpPr>
        <p:grpSpPr>
          <a:xfrm>
            <a:off x="7564836" y="3561758"/>
            <a:ext cx="478081" cy="462776"/>
            <a:chOff x="7384385" y="3857442"/>
            <a:chExt cx="523637" cy="506874"/>
          </a:xfrm>
        </p:grpSpPr>
        <p:sp>
          <p:nvSpPr>
            <p:cNvPr id="359" name="Google Shape;359;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 name="Google Shape;360;p27"/>
            <p:cNvGrpSpPr/>
            <p:nvPr/>
          </p:nvGrpSpPr>
          <p:grpSpPr>
            <a:xfrm>
              <a:off x="7384385" y="3857442"/>
              <a:ext cx="523637" cy="498900"/>
              <a:chOff x="7384385" y="3857442"/>
              <a:chExt cx="523637" cy="498900"/>
            </a:xfrm>
          </p:grpSpPr>
          <p:sp>
            <p:nvSpPr>
              <p:cNvPr id="361" name="Google Shape;361;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63" name="Google Shape;363;p27"/>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64" name="Google Shape;364;p27"/>
          <p:cNvGrpSpPr/>
          <p:nvPr/>
        </p:nvGrpSpPr>
        <p:grpSpPr>
          <a:xfrm>
            <a:off x="8110843" y="3443361"/>
            <a:ext cx="435785" cy="692277"/>
            <a:chOff x="7982421" y="3727763"/>
            <a:chExt cx="477311" cy="758244"/>
          </a:xfrm>
        </p:grpSpPr>
        <p:sp>
          <p:nvSpPr>
            <p:cNvPr id="365" name="Google Shape;365;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3" name="Google Shape;373;p27"/>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546200" y="973700"/>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Hackathon Problem Statement</a:t>
            </a:r>
            <a:endParaRPr/>
          </a:p>
        </p:txBody>
      </p:sp>
      <p:sp>
        <p:nvSpPr>
          <p:cNvPr id="235" name="Google Shape;235;p18"/>
          <p:cNvSpPr txBox="1"/>
          <p:nvPr/>
        </p:nvSpPr>
        <p:spPr>
          <a:xfrm>
            <a:off x="918650" y="1938625"/>
            <a:ext cx="5716800" cy="1652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700">
                <a:solidFill>
                  <a:srgbClr val="CACACA"/>
                </a:solidFill>
                <a:latin typeface="Montserrat"/>
                <a:ea typeface="Montserrat"/>
                <a:cs typeface="Montserrat"/>
                <a:sym typeface="Montserrat"/>
              </a:rPr>
              <a:t>Your mission in this hackathon is to build and train a multi-class text classifier model using the dataset provided. Your task includes the following</a:t>
            </a:r>
            <a:endParaRPr sz="2100">
              <a:solidFill>
                <a:srgbClr val="CACACA"/>
              </a:solidFill>
              <a:latin typeface="Average"/>
              <a:ea typeface="Average"/>
              <a:cs typeface="Average"/>
              <a:sym typeface="Average"/>
            </a:endParaRPr>
          </a:p>
        </p:txBody>
      </p:sp>
      <p:sp>
        <p:nvSpPr>
          <p:cNvPr id="236" name="Google Shape;236;p18"/>
          <p:cNvSpPr txBox="1"/>
          <p:nvPr/>
        </p:nvSpPr>
        <p:spPr>
          <a:xfrm>
            <a:off x="1031025" y="3591025"/>
            <a:ext cx="5145300" cy="100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700">
                <a:solidFill>
                  <a:srgbClr val="CACACA"/>
                </a:solidFill>
                <a:latin typeface="Montserrat"/>
                <a:ea typeface="Montserrat"/>
                <a:cs typeface="Montserrat"/>
                <a:sym typeface="Montserrat"/>
              </a:rPr>
              <a:t>We aim to enhance the accuracy of predicting product categories based on textual descriptions.</a:t>
            </a:r>
            <a:endParaRPr sz="1700">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Why It Matters</a:t>
            </a:r>
            <a:endParaRPr/>
          </a:p>
        </p:txBody>
      </p:sp>
      <p:sp>
        <p:nvSpPr>
          <p:cNvPr id="242" name="Google Shape;242;p19"/>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3" name="Google Shape;243;p19"/>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Accurate text classification helps businesses streamline operations, improve customer experience, and make data-driven decisions.</a:t>
            </a:r>
            <a:endParaRPr>
              <a:solidFill>
                <a:srgbClr val="FFFFFF"/>
              </a:solidFill>
            </a:endParaRPr>
          </a:p>
        </p:txBody>
      </p:sp>
      <p:sp>
        <p:nvSpPr>
          <p:cNvPr id="244" name="Google Shape;244;p19"/>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5" name="Google Shape;245;p19"/>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Classifying products correctly ensures better search relevance and customer satisfaction</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Challenges in solving problem</a:t>
            </a:r>
            <a:endParaRPr/>
          </a:p>
        </p:txBody>
      </p:sp>
      <p:sp>
        <p:nvSpPr>
          <p:cNvPr id="251" name="Google Shape;251;p20"/>
          <p:cNvSpPr txBox="1"/>
          <p:nvPr>
            <p:ph idx="1" type="body"/>
          </p:nvPr>
        </p:nvSpPr>
        <p:spPr>
          <a:xfrm>
            <a:off x="1210800" y="1553100"/>
            <a:ext cx="7038900" cy="2911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700"/>
              <a:t>Large number of categories (multi-class problem)</a:t>
            </a:r>
            <a:endParaRPr sz="1700"/>
          </a:p>
          <a:p>
            <a:pPr indent="-336550" lvl="0" marL="457200" rtl="0" algn="l">
              <a:spcBef>
                <a:spcPts val="0"/>
              </a:spcBef>
              <a:spcAft>
                <a:spcPts val="0"/>
              </a:spcAft>
              <a:buSzPts val="1700"/>
              <a:buChar char="●"/>
            </a:pPr>
            <a:r>
              <a:rPr lang="en-GB" sz="1700"/>
              <a:t>Imbalanced dataset with skewed class distribution</a:t>
            </a:r>
            <a:endParaRPr sz="1700"/>
          </a:p>
          <a:p>
            <a:pPr indent="-336550" lvl="0" marL="457200" rtl="0" algn="l">
              <a:spcBef>
                <a:spcPts val="0"/>
              </a:spcBef>
              <a:spcAft>
                <a:spcPts val="0"/>
              </a:spcAft>
              <a:buSzPts val="1700"/>
              <a:buChar char="●"/>
            </a:pPr>
            <a:r>
              <a:rPr lang="en-GB" sz="1700"/>
              <a:t>Variability in text length, vocabulary, and writing styles</a:t>
            </a:r>
            <a:endParaRPr sz="1700"/>
          </a:p>
          <a:p>
            <a:pPr indent="-336550" lvl="0" marL="457200" rtl="0" algn="l">
              <a:spcBef>
                <a:spcPts val="0"/>
              </a:spcBef>
              <a:spcAft>
                <a:spcPts val="0"/>
              </a:spcAft>
              <a:buSzPts val="1700"/>
              <a:buChar char="●"/>
            </a:pPr>
            <a:r>
              <a:rPr lang="en-GB" sz="1700"/>
              <a:t>Requirement to handle unseen data with high accuracy</a:t>
            </a:r>
            <a:endParaRPr sz="1700"/>
          </a:p>
          <a:p>
            <a:pPr indent="0" lvl="0" marL="457200" rtl="0" algn="l">
              <a:spcBef>
                <a:spcPts val="1600"/>
              </a:spcBef>
              <a:spcAft>
                <a:spcPts val="1600"/>
              </a:spcAft>
              <a:buNone/>
            </a:pPr>
            <a:r>
              <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Approach</a:t>
            </a:r>
            <a:endParaRPr/>
          </a:p>
        </p:txBody>
      </p:sp>
      <p:sp>
        <p:nvSpPr>
          <p:cNvPr id="257" name="Google Shape;257;p21"/>
          <p:cNvSpPr txBox="1"/>
          <p:nvPr/>
        </p:nvSpPr>
        <p:spPr>
          <a:xfrm>
            <a:off x="530765" y="1925325"/>
            <a:ext cx="11850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Loading Dataset</a:t>
            </a:r>
            <a:endParaRPr sz="1000">
              <a:solidFill>
                <a:srgbClr val="FFFFFF"/>
              </a:solidFill>
              <a:latin typeface="Roboto"/>
              <a:ea typeface="Roboto"/>
              <a:cs typeface="Roboto"/>
              <a:sym typeface="Roboto"/>
            </a:endParaRPr>
          </a:p>
          <a:p>
            <a:pPr indent="0" lvl="0" marL="0" rtl="0" algn="l">
              <a:spcBef>
                <a:spcPts val="1600"/>
              </a:spcBef>
              <a:spcAft>
                <a:spcPts val="0"/>
              </a:spcAft>
              <a:buNone/>
            </a:pPr>
            <a:r>
              <a:t/>
            </a:r>
            <a:endParaRPr sz="1000">
              <a:solidFill>
                <a:srgbClr val="FFFFFF"/>
              </a:solidFill>
              <a:latin typeface="Roboto"/>
              <a:ea typeface="Roboto"/>
              <a:cs typeface="Roboto"/>
              <a:sym typeface="Roboto"/>
            </a:endParaRPr>
          </a:p>
          <a:p>
            <a:pPr indent="0" lvl="0" marL="0" rtl="0" algn="l">
              <a:spcBef>
                <a:spcPts val="1600"/>
              </a:spcBef>
              <a:spcAft>
                <a:spcPts val="1600"/>
              </a:spcAft>
              <a:buNone/>
            </a:pPr>
            <a:r>
              <a:t/>
            </a:r>
            <a:endParaRPr sz="1000">
              <a:solidFill>
                <a:srgbClr val="FFFFFF"/>
              </a:solidFill>
              <a:latin typeface="Roboto"/>
              <a:ea typeface="Roboto"/>
              <a:cs typeface="Roboto"/>
              <a:sym typeface="Roboto"/>
            </a:endParaRPr>
          </a:p>
        </p:txBody>
      </p:sp>
      <p:sp>
        <p:nvSpPr>
          <p:cNvPr id="258" name="Google Shape;258;p21"/>
          <p:cNvSpPr txBox="1"/>
          <p:nvPr/>
        </p:nvSpPr>
        <p:spPr>
          <a:xfrm>
            <a:off x="1117811" y="3219674"/>
            <a:ext cx="11667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900">
                <a:solidFill>
                  <a:srgbClr val="FFFFFF"/>
                </a:solidFill>
                <a:latin typeface="Roboto"/>
                <a:ea typeface="Roboto"/>
                <a:cs typeface="Roboto"/>
                <a:sym typeface="Roboto"/>
              </a:rPr>
              <a:t>Loaded the dataset and performed an initial exploration</a:t>
            </a:r>
            <a:endParaRPr sz="900">
              <a:solidFill>
                <a:srgbClr val="FFFFFF"/>
              </a:solidFill>
              <a:latin typeface="Roboto"/>
              <a:ea typeface="Roboto"/>
              <a:cs typeface="Roboto"/>
              <a:sym typeface="Roboto"/>
            </a:endParaRPr>
          </a:p>
        </p:txBody>
      </p:sp>
      <p:sp>
        <p:nvSpPr>
          <p:cNvPr id="259" name="Google Shape;259;p21"/>
          <p:cNvSpPr txBox="1"/>
          <p:nvPr/>
        </p:nvSpPr>
        <p:spPr>
          <a:xfrm>
            <a:off x="1593733" y="1925325"/>
            <a:ext cx="11364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Data Exploration</a:t>
            </a:r>
            <a:endParaRPr sz="1000">
              <a:solidFill>
                <a:srgbClr val="FFFFFF"/>
              </a:solidFill>
              <a:latin typeface="Roboto"/>
              <a:ea typeface="Roboto"/>
              <a:cs typeface="Roboto"/>
              <a:sym typeface="Roboto"/>
            </a:endParaRPr>
          </a:p>
          <a:p>
            <a:pPr indent="0" lvl="0" marL="0" rtl="0" algn="l">
              <a:spcBef>
                <a:spcPts val="1600"/>
              </a:spcBef>
              <a:spcAft>
                <a:spcPts val="0"/>
              </a:spcAft>
              <a:buNone/>
            </a:pPr>
            <a:r>
              <a:t/>
            </a:r>
            <a:endParaRPr sz="1000">
              <a:solidFill>
                <a:srgbClr val="FFFFFF"/>
              </a:solidFill>
              <a:latin typeface="Roboto"/>
              <a:ea typeface="Roboto"/>
              <a:cs typeface="Roboto"/>
              <a:sym typeface="Roboto"/>
            </a:endParaRPr>
          </a:p>
          <a:p>
            <a:pPr indent="0" lvl="0" marL="0" rtl="0" algn="l">
              <a:spcBef>
                <a:spcPts val="1600"/>
              </a:spcBef>
              <a:spcAft>
                <a:spcPts val="0"/>
              </a:spcAft>
              <a:buNone/>
            </a:pPr>
            <a:r>
              <a:t/>
            </a:r>
            <a:endParaRPr sz="1000">
              <a:solidFill>
                <a:srgbClr val="FFFFFF"/>
              </a:solidFill>
              <a:latin typeface="Roboto"/>
              <a:ea typeface="Roboto"/>
              <a:cs typeface="Roboto"/>
              <a:sym typeface="Roboto"/>
            </a:endParaRPr>
          </a:p>
          <a:p>
            <a:pPr indent="0" lvl="0" marL="0" rtl="0" algn="l">
              <a:spcBef>
                <a:spcPts val="1600"/>
              </a:spcBef>
              <a:spcAft>
                <a:spcPts val="1600"/>
              </a:spcAft>
              <a:buNone/>
            </a:pPr>
            <a:r>
              <a:t/>
            </a:r>
            <a:endParaRPr sz="1000">
              <a:solidFill>
                <a:srgbClr val="FFFFFF"/>
              </a:solidFill>
              <a:latin typeface="Roboto"/>
              <a:ea typeface="Roboto"/>
              <a:cs typeface="Roboto"/>
              <a:sym typeface="Roboto"/>
            </a:endParaRPr>
          </a:p>
        </p:txBody>
      </p:sp>
      <p:sp>
        <p:nvSpPr>
          <p:cNvPr id="260" name="Google Shape;260;p21"/>
          <p:cNvSpPr txBox="1"/>
          <p:nvPr/>
        </p:nvSpPr>
        <p:spPr>
          <a:xfrm>
            <a:off x="3425571" y="3104099"/>
            <a:ext cx="1136400" cy="66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GB" sz="1000">
                <a:solidFill>
                  <a:srgbClr val="FFFFFF"/>
                </a:solidFill>
                <a:latin typeface="Roboto"/>
                <a:ea typeface="Roboto"/>
                <a:cs typeface="Roboto"/>
                <a:sym typeface="Roboto"/>
              </a:rPr>
              <a:t>Applied </a:t>
            </a:r>
            <a:r>
              <a:rPr lang="en-GB" sz="900">
                <a:solidFill>
                  <a:srgbClr val="FFFFFF"/>
                </a:solidFill>
                <a:latin typeface="Roboto"/>
                <a:ea typeface="Roboto"/>
                <a:cs typeface="Roboto"/>
                <a:sym typeface="Roboto"/>
              </a:rPr>
              <a:t>lemmatization</a:t>
            </a:r>
            <a:r>
              <a:rPr lang="en-GB" sz="800">
                <a:solidFill>
                  <a:srgbClr val="FFFFFF"/>
                </a:solidFill>
                <a:latin typeface="Roboto"/>
                <a:ea typeface="Roboto"/>
                <a:cs typeface="Roboto"/>
                <a:sym typeface="Roboto"/>
              </a:rPr>
              <a:t> </a:t>
            </a:r>
            <a:r>
              <a:rPr lang="en-GB" sz="1000">
                <a:solidFill>
                  <a:srgbClr val="FFFFFF"/>
                </a:solidFill>
                <a:latin typeface="Roboto"/>
                <a:ea typeface="Roboto"/>
                <a:cs typeface="Roboto"/>
                <a:sym typeface="Roboto"/>
              </a:rPr>
              <a:t>to normalize text data.</a:t>
            </a:r>
            <a:endParaRPr sz="1000">
              <a:solidFill>
                <a:srgbClr val="FFFFFF"/>
              </a:solidFill>
              <a:latin typeface="Roboto"/>
              <a:ea typeface="Roboto"/>
              <a:cs typeface="Roboto"/>
              <a:sym typeface="Roboto"/>
            </a:endParaRPr>
          </a:p>
          <a:p>
            <a:pPr indent="0" lvl="0" marL="0" rtl="0" algn="l">
              <a:spcBef>
                <a:spcPts val="1600"/>
              </a:spcBef>
              <a:spcAft>
                <a:spcPts val="0"/>
              </a:spcAft>
              <a:buNone/>
            </a:pPr>
            <a:r>
              <a:rPr lang="en-GB" sz="1000">
                <a:solidFill>
                  <a:srgbClr val="FFFFFF"/>
                </a:solidFill>
                <a:latin typeface="Roboto"/>
                <a:ea typeface="Roboto"/>
                <a:cs typeface="Roboto"/>
                <a:sym typeface="Roboto"/>
              </a:rPr>
              <a:t>Removed blank rows, irrelevant domain-specific words to enhance data quality.</a:t>
            </a:r>
            <a:endParaRPr sz="10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261" name="Google Shape;261;p21"/>
          <p:cNvSpPr txBox="1"/>
          <p:nvPr/>
        </p:nvSpPr>
        <p:spPr>
          <a:xfrm>
            <a:off x="2739650" y="1900925"/>
            <a:ext cx="1349100" cy="214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GB" sz="1000">
                <a:solidFill>
                  <a:srgbClr val="FFFFFF"/>
                </a:solidFill>
                <a:latin typeface="Roboto"/>
                <a:ea typeface="Roboto"/>
                <a:cs typeface="Roboto"/>
                <a:sym typeface="Roboto"/>
              </a:rPr>
              <a:t>Data</a:t>
            </a:r>
            <a:r>
              <a:rPr lang="en-GB" sz="800">
                <a:solidFill>
                  <a:srgbClr val="FFFFFF"/>
                </a:solidFill>
                <a:latin typeface="Roboto"/>
                <a:ea typeface="Roboto"/>
                <a:cs typeface="Roboto"/>
                <a:sym typeface="Roboto"/>
              </a:rPr>
              <a:t> </a:t>
            </a:r>
            <a:r>
              <a:rPr lang="en-GB" sz="1000">
                <a:solidFill>
                  <a:srgbClr val="FFFFFF"/>
                </a:solidFill>
                <a:latin typeface="Roboto"/>
                <a:ea typeface="Roboto"/>
                <a:cs typeface="Roboto"/>
                <a:sym typeface="Roboto"/>
              </a:rPr>
              <a:t>Preprocessing</a:t>
            </a:r>
            <a:endParaRPr sz="1000">
              <a:solidFill>
                <a:srgbClr val="FFFFFF"/>
              </a:solidFill>
              <a:latin typeface="Roboto"/>
              <a:ea typeface="Roboto"/>
              <a:cs typeface="Roboto"/>
              <a:sym typeface="Roboto"/>
            </a:endParaRPr>
          </a:p>
          <a:p>
            <a:pPr indent="0" lvl="0" marL="0" rtl="0" algn="l">
              <a:spcBef>
                <a:spcPts val="1600"/>
              </a:spcBef>
              <a:spcAft>
                <a:spcPts val="0"/>
              </a:spcAft>
              <a:buNone/>
            </a:pPr>
            <a:r>
              <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262" name="Google Shape;262;p21"/>
          <p:cNvSpPr txBox="1"/>
          <p:nvPr/>
        </p:nvSpPr>
        <p:spPr>
          <a:xfrm>
            <a:off x="2328179" y="3219672"/>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900">
                <a:solidFill>
                  <a:srgbClr val="FFFFFF"/>
                </a:solidFill>
                <a:latin typeface="Roboto"/>
                <a:ea typeface="Roboto"/>
                <a:cs typeface="Roboto"/>
                <a:sym typeface="Roboto"/>
              </a:rPr>
              <a:t>Performed exploration on loaded data to draw quick insights</a:t>
            </a:r>
            <a:endParaRPr sz="900">
              <a:solidFill>
                <a:srgbClr val="FFFFFF"/>
              </a:solidFill>
              <a:latin typeface="Roboto"/>
              <a:ea typeface="Roboto"/>
              <a:cs typeface="Roboto"/>
              <a:sym typeface="Roboto"/>
            </a:endParaRPr>
          </a:p>
        </p:txBody>
      </p:sp>
      <p:sp>
        <p:nvSpPr>
          <p:cNvPr id="263" name="Google Shape;263;p21"/>
          <p:cNvSpPr txBox="1"/>
          <p:nvPr/>
        </p:nvSpPr>
        <p:spPr>
          <a:xfrm>
            <a:off x="4043800" y="1900925"/>
            <a:ext cx="13491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1000">
                <a:solidFill>
                  <a:srgbClr val="FFFFFF"/>
                </a:solidFill>
                <a:latin typeface="Roboto"/>
                <a:ea typeface="Roboto"/>
                <a:cs typeface="Roboto"/>
                <a:sym typeface="Roboto"/>
              </a:rPr>
              <a:t>Feature</a:t>
            </a:r>
            <a:r>
              <a:rPr lang="en-GB" sz="800">
                <a:solidFill>
                  <a:schemeClr val="lt1"/>
                </a:solidFill>
                <a:latin typeface="Roboto"/>
                <a:ea typeface="Roboto"/>
                <a:cs typeface="Roboto"/>
                <a:sym typeface="Roboto"/>
              </a:rPr>
              <a:t> </a:t>
            </a:r>
            <a:r>
              <a:rPr lang="en-GB" sz="1000">
                <a:solidFill>
                  <a:schemeClr val="lt1"/>
                </a:solidFill>
                <a:latin typeface="Roboto"/>
                <a:ea typeface="Roboto"/>
                <a:cs typeface="Roboto"/>
                <a:sym typeface="Roboto"/>
              </a:rPr>
              <a:t>Engineering</a:t>
            </a:r>
            <a:endParaRPr sz="1000">
              <a:solidFill>
                <a:schemeClr val="lt1"/>
              </a:solidFill>
              <a:latin typeface="Roboto"/>
              <a:ea typeface="Roboto"/>
              <a:cs typeface="Roboto"/>
              <a:sym typeface="Roboto"/>
            </a:endParaRPr>
          </a:p>
        </p:txBody>
      </p:sp>
      <p:sp>
        <p:nvSpPr>
          <p:cNvPr id="264" name="Google Shape;264;p21"/>
          <p:cNvSpPr txBox="1"/>
          <p:nvPr/>
        </p:nvSpPr>
        <p:spPr>
          <a:xfrm>
            <a:off x="4572659" y="3307024"/>
            <a:ext cx="1136400" cy="66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None/>
            </a:pPr>
            <a:r>
              <a:rPr lang="en-GB" sz="900">
                <a:solidFill>
                  <a:srgbClr val="FFFFFF"/>
                </a:solidFill>
                <a:latin typeface="Roboto"/>
                <a:ea typeface="Roboto"/>
                <a:cs typeface="Roboto"/>
                <a:sym typeface="Roboto"/>
              </a:rPr>
              <a:t>Utilized GloVe embeddings to </a:t>
            </a:r>
            <a:r>
              <a:rPr lang="en-GB" sz="1000">
                <a:solidFill>
                  <a:srgbClr val="FFFFFF"/>
                </a:solidFill>
                <a:latin typeface="Roboto"/>
                <a:ea typeface="Roboto"/>
                <a:cs typeface="Roboto"/>
                <a:sym typeface="Roboto"/>
              </a:rPr>
              <a:t>convert text</a:t>
            </a:r>
            <a:endParaRPr sz="1000">
              <a:solidFill>
                <a:srgbClr val="FFFFFF"/>
              </a:solidFill>
              <a:latin typeface="Roboto"/>
              <a:ea typeface="Roboto"/>
              <a:cs typeface="Roboto"/>
              <a:sym typeface="Roboto"/>
            </a:endParaRPr>
          </a:p>
        </p:txBody>
      </p:sp>
      <p:sp>
        <p:nvSpPr>
          <p:cNvPr id="265" name="Google Shape;265;p21"/>
          <p:cNvSpPr txBox="1"/>
          <p:nvPr/>
        </p:nvSpPr>
        <p:spPr>
          <a:xfrm>
            <a:off x="5338200" y="1900925"/>
            <a:ext cx="1349100" cy="29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None/>
            </a:pPr>
            <a:r>
              <a:rPr lang="en-GB" sz="1000">
                <a:solidFill>
                  <a:schemeClr val="lt1"/>
                </a:solidFill>
                <a:latin typeface="Roboto"/>
                <a:ea typeface="Roboto"/>
                <a:cs typeface="Roboto"/>
                <a:sym typeface="Roboto"/>
              </a:rPr>
              <a:t>Model</a:t>
            </a:r>
            <a:r>
              <a:rPr lang="en-GB" sz="800">
                <a:solidFill>
                  <a:schemeClr val="lt1"/>
                </a:solidFill>
                <a:latin typeface="Roboto"/>
                <a:ea typeface="Roboto"/>
                <a:cs typeface="Roboto"/>
                <a:sym typeface="Roboto"/>
              </a:rPr>
              <a:t> </a:t>
            </a:r>
            <a:r>
              <a:rPr lang="en-GB" sz="1000">
                <a:solidFill>
                  <a:schemeClr val="lt1"/>
                </a:solidFill>
                <a:latin typeface="Roboto"/>
                <a:ea typeface="Roboto"/>
                <a:cs typeface="Roboto"/>
                <a:sym typeface="Roboto"/>
              </a:rPr>
              <a:t>Development</a:t>
            </a:r>
            <a:endParaRPr sz="1000">
              <a:solidFill>
                <a:schemeClr val="lt1"/>
              </a:solidFill>
              <a:latin typeface="Roboto"/>
              <a:ea typeface="Roboto"/>
              <a:cs typeface="Roboto"/>
              <a:sym typeface="Roboto"/>
            </a:endParaRPr>
          </a:p>
        </p:txBody>
      </p:sp>
      <p:sp>
        <p:nvSpPr>
          <p:cNvPr id="266" name="Google Shape;266;p21"/>
          <p:cNvSpPr txBox="1"/>
          <p:nvPr/>
        </p:nvSpPr>
        <p:spPr>
          <a:xfrm>
            <a:off x="5703047"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900">
                <a:solidFill>
                  <a:schemeClr val="lt1"/>
                </a:solidFill>
                <a:latin typeface="Roboto"/>
                <a:ea typeface="Roboto"/>
                <a:cs typeface="Roboto"/>
                <a:sym typeface="Roboto"/>
              </a:rPr>
              <a:t>Trained multiple models, including Logistic Regression, Random Forest, and LSTM, to evaluate performance on multi-class text classification.</a:t>
            </a:r>
            <a:endParaRPr sz="900">
              <a:solidFill>
                <a:schemeClr val="lt1"/>
              </a:solidFill>
              <a:latin typeface="Roboto"/>
              <a:ea typeface="Roboto"/>
              <a:cs typeface="Roboto"/>
              <a:sym typeface="Roboto"/>
            </a:endParaRPr>
          </a:p>
        </p:txBody>
      </p:sp>
      <p:sp>
        <p:nvSpPr>
          <p:cNvPr id="267" name="Google Shape;267;p21"/>
          <p:cNvSpPr txBox="1"/>
          <p:nvPr/>
        </p:nvSpPr>
        <p:spPr>
          <a:xfrm>
            <a:off x="6822233" y="1900925"/>
            <a:ext cx="1136400" cy="2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Evaluation </a:t>
            </a:r>
            <a:endParaRPr sz="1000">
              <a:solidFill>
                <a:schemeClr val="lt1"/>
              </a:solidFill>
              <a:latin typeface="Roboto"/>
              <a:ea typeface="Roboto"/>
              <a:cs typeface="Roboto"/>
              <a:sym typeface="Roboto"/>
            </a:endParaRPr>
          </a:p>
          <a:p>
            <a:pPr indent="0" lvl="0" marL="0" rtl="0" algn="l">
              <a:spcBef>
                <a:spcPts val="1600"/>
              </a:spcBef>
              <a:spcAft>
                <a:spcPts val="0"/>
              </a:spcAft>
              <a:buNone/>
            </a:pPr>
            <a:r>
              <a:t/>
            </a:r>
            <a:endParaRPr sz="1000">
              <a:solidFill>
                <a:schemeClr val="lt1"/>
              </a:solidFill>
              <a:latin typeface="Roboto"/>
              <a:ea typeface="Roboto"/>
              <a:cs typeface="Roboto"/>
              <a:sym typeface="Roboto"/>
            </a:endParaRPr>
          </a:p>
          <a:p>
            <a:pPr indent="0" lvl="0" marL="0" rtl="0" algn="l">
              <a:spcBef>
                <a:spcPts val="1600"/>
              </a:spcBef>
              <a:spcAft>
                <a:spcPts val="0"/>
              </a:spcAft>
              <a:buNone/>
            </a:pPr>
            <a:r>
              <a:t/>
            </a:r>
            <a:endParaRPr sz="1000">
              <a:solidFill>
                <a:schemeClr val="lt1"/>
              </a:solidFill>
              <a:latin typeface="Roboto"/>
              <a:ea typeface="Roboto"/>
              <a:cs typeface="Roboto"/>
              <a:sym typeface="Roboto"/>
            </a:endParaRPr>
          </a:p>
          <a:p>
            <a:pPr indent="0" lvl="0" marL="0" rtl="0" algn="l">
              <a:spcBef>
                <a:spcPts val="1600"/>
              </a:spcBef>
              <a:spcAft>
                <a:spcPts val="0"/>
              </a:spcAft>
              <a:buNone/>
            </a:pPr>
            <a:r>
              <a:t/>
            </a:r>
            <a:endParaRPr sz="1000">
              <a:solidFill>
                <a:schemeClr val="lt1"/>
              </a:solidFill>
              <a:latin typeface="Roboto"/>
              <a:ea typeface="Roboto"/>
              <a:cs typeface="Roboto"/>
              <a:sym typeface="Roboto"/>
            </a:endParaRPr>
          </a:p>
          <a:p>
            <a:pPr indent="0" lvl="0" marL="0" rtl="0" algn="l">
              <a:spcBef>
                <a:spcPts val="1600"/>
              </a:spcBef>
              <a:spcAft>
                <a:spcPts val="0"/>
              </a:spcAft>
              <a:buNone/>
            </a:pPr>
            <a:r>
              <a:t/>
            </a:r>
            <a:endParaRPr sz="1000">
              <a:solidFill>
                <a:schemeClr val="lt1"/>
              </a:solidFill>
              <a:latin typeface="Roboto"/>
              <a:ea typeface="Roboto"/>
              <a:cs typeface="Roboto"/>
              <a:sym typeface="Roboto"/>
            </a:endParaRPr>
          </a:p>
          <a:p>
            <a:pPr indent="0" lvl="0" marL="0" rtl="0" algn="l">
              <a:spcBef>
                <a:spcPts val="1600"/>
              </a:spcBef>
              <a:spcAft>
                <a:spcPts val="0"/>
              </a:spcAft>
              <a:buNone/>
            </a:pPr>
            <a:r>
              <a:t/>
            </a:r>
            <a:endParaRPr sz="1000">
              <a:solidFill>
                <a:schemeClr val="lt1"/>
              </a:solidFill>
              <a:latin typeface="Roboto"/>
              <a:ea typeface="Roboto"/>
              <a:cs typeface="Roboto"/>
              <a:sym typeface="Roboto"/>
            </a:endParaRPr>
          </a:p>
          <a:p>
            <a:pPr indent="0" lvl="0" marL="0" rtl="0" algn="l">
              <a:spcBef>
                <a:spcPts val="1600"/>
              </a:spcBef>
              <a:spcAft>
                <a:spcPts val="0"/>
              </a:spcAft>
              <a:buNone/>
            </a:pPr>
            <a:r>
              <a:t/>
            </a:r>
            <a:endParaRPr sz="1000">
              <a:solidFill>
                <a:schemeClr val="lt1"/>
              </a:solidFill>
              <a:latin typeface="Roboto"/>
              <a:ea typeface="Roboto"/>
              <a:cs typeface="Roboto"/>
              <a:sym typeface="Roboto"/>
            </a:endParaRPr>
          </a:p>
          <a:p>
            <a:pPr indent="0" lvl="0" marL="0" rtl="0" algn="l">
              <a:spcBef>
                <a:spcPts val="1600"/>
              </a:spcBef>
              <a:spcAft>
                <a:spcPts val="1600"/>
              </a:spcAft>
              <a:buNone/>
            </a:pPr>
            <a:r>
              <a:t/>
            </a:r>
            <a:endParaRPr sz="1000">
              <a:solidFill>
                <a:schemeClr val="lt1"/>
              </a:solidFill>
              <a:latin typeface="Roboto"/>
              <a:ea typeface="Roboto"/>
              <a:cs typeface="Roboto"/>
              <a:sym typeface="Roboto"/>
            </a:endParaRPr>
          </a:p>
        </p:txBody>
      </p:sp>
      <p:sp>
        <p:nvSpPr>
          <p:cNvPr id="268" name="Google Shape;268;p21"/>
          <p:cNvSpPr txBox="1"/>
          <p:nvPr/>
        </p:nvSpPr>
        <p:spPr>
          <a:xfrm>
            <a:off x="6837184"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900">
                <a:solidFill>
                  <a:schemeClr val="lt1"/>
                </a:solidFill>
                <a:latin typeface="Roboto"/>
                <a:ea typeface="Roboto"/>
                <a:cs typeface="Roboto"/>
                <a:sym typeface="Roboto"/>
              </a:rPr>
              <a:t>Analyzed model performance metrics to identify improvement areas.</a:t>
            </a:r>
            <a:endParaRPr sz="900">
              <a:solidFill>
                <a:schemeClr val="lt1"/>
              </a:solidFill>
              <a:latin typeface="Roboto"/>
              <a:ea typeface="Roboto"/>
              <a:cs typeface="Roboto"/>
              <a:sym typeface="Roboto"/>
            </a:endParaRPr>
          </a:p>
          <a:p>
            <a:pPr indent="0" lvl="0" marL="0" rtl="0" algn="l">
              <a:spcBef>
                <a:spcPts val="1600"/>
              </a:spcBef>
              <a:spcAft>
                <a:spcPts val="0"/>
              </a:spcAft>
              <a:buNone/>
            </a:pPr>
            <a:r>
              <a:rPr lang="en-GB" sz="900">
                <a:solidFill>
                  <a:schemeClr val="lt1"/>
                </a:solidFill>
                <a:latin typeface="Roboto"/>
                <a:ea typeface="Roboto"/>
                <a:cs typeface="Roboto"/>
                <a:sym typeface="Roboto"/>
              </a:rPr>
              <a:t>Tuned hyperparameters and fine-tuned the LSTM architecture for better results.</a:t>
            </a:r>
            <a:endParaRPr sz="900">
              <a:solidFill>
                <a:schemeClr val="lt1"/>
              </a:solidFill>
              <a:latin typeface="Roboto"/>
              <a:ea typeface="Roboto"/>
              <a:cs typeface="Roboto"/>
              <a:sym typeface="Roboto"/>
            </a:endParaRPr>
          </a:p>
          <a:p>
            <a:pPr indent="0" lvl="0" marL="0" rtl="0" algn="l">
              <a:spcBef>
                <a:spcPts val="1600"/>
              </a:spcBef>
              <a:spcAft>
                <a:spcPts val="1600"/>
              </a:spcAft>
              <a:buNone/>
            </a:pPr>
            <a:r>
              <a:t/>
            </a:r>
            <a:endParaRPr sz="900">
              <a:solidFill>
                <a:schemeClr val="lt1"/>
              </a:solidFill>
              <a:latin typeface="Roboto"/>
              <a:ea typeface="Roboto"/>
              <a:cs typeface="Roboto"/>
              <a:sym typeface="Roboto"/>
            </a:endParaRPr>
          </a:p>
        </p:txBody>
      </p:sp>
      <p:cxnSp>
        <p:nvCxnSpPr>
          <p:cNvPr id="269" name="Google Shape;269;p21"/>
          <p:cNvCxnSpPr/>
          <p:nvPr/>
        </p:nvCxnSpPr>
        <p:spPr>
          <a:xfrm>
            <a:off x="1761628"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270" name="Google Shape;270;p21"/>
          <p:cNvSpPr/>
          <p:nvPr/>
        </p:nvSpPr>
        <p:spPr>
          <a:xfrm flipH="1">
            <a:off x="1228048"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71" name="Google Shape;271;p21"/>
          <p:cNvSpPr/>
          <p:nvPr/>
        </p:nvSpPr>
        <p:spPr>
          <a:xfrm>
            <a:off x="1227675"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72" name="Google Shape;272;p21"/>
          <p:cNvCxnSpPr/>
          <p:nvPr/>
        </p:nvCxnSpPr>
        <p:spPr>
          <a:xfrm>
            <a:off x="2855284"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273" name="Google Shape;273;p21"/>
          <p:cNvSpPr/>
          <p:nvPr/>
        </p:nvSpPr>
        <p:spPr>
          <a:xfrm flipH="1">
            <a:off x="2321705"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274" name="Google Shape;274;p21"/>
          <p:cNvSpPr/>
          <p:nvPr/>
        </p:nvSpPr>
        <p:spPr>
          <a:xfrm>
            <a:off x="2321332"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75" name="Google Shape;275;p21"/>
          <p:cNvCxnSpPr/>
          <p:nvPr/>
        </p:nvCxnSpPr>
        <p:spPr>
          <a:xfrm>
            <a:off x="3949490"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276" name="Google Shape;276;p21"/>
          <p:cNvSpPr/>
          <p:nvPr/>
        </p:nvSpPr>
        <p:spPr>
          <a:xfrm flipH="1">
            <a:off x="3415911"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77" name="Google Shape;277;p21"/>
          <p:cNvSpPr/>
          <p:nvPr/>
        </p:nvSpPr>
        <p:spPr>
          <a:xfrm>
            <a:off x="3415538"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78" name="Google Shape;278;p21"/>
          <p:cNvCxnSpPr/>
          <p:nvPr/>
        </p:nvCxnSpPr>
        <p:spPr>
          <a:xfrm>
            <a:off x="5041054"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279" name="Google Shape;279;p21"/>
          <p:cNvSpPr/>
          <p:nvPr/>
        </p:nvSpPr>
        <p:spPr>
          <a:xfrm flipH="1">
            <a:off x="4507474"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0" name="Google Shape;280;p21"/>
          <p:cNvSpPr/>
          <p:nvPr/>
        </p:nvSpPr>
        <p:spPr>
          <a:xfrm>
            <a:off x="4507101"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81" name="Google Shape;281;p21"/>
          <p:cNvCxnSpPr/>
          <p:nvPr/>
        </p:nvCxnSpPr>
        <p:spPr>
          <a:xfrm>
            <a:off x="6129352"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282" name="Google Shape;282;p21"/>
          <p:cNvSpPr/>
          <p:nvPr/>
        </p:nvSpPr>
        <p:spPr>
          <a:xfrm flipH="1">
            <a:off x="5595772"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3" name="Google Shape;283;p21"/>
          <p:cNvSpPr/>
          <p:nvPr/>
        </p:nvSpPr>
        <p:spPr>
          <a:xfrm>
            <a:off x="559540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84" name="Google Shape;284;p21"/>
          <p:cNvCxnSpPr/>
          <p:nvPr/>
        </p:nvCxnSpPr>
        <p:spPr>
          <a:xfrm>
            <a:off x="7221273"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285" name="Google Shape;285;p21"/>
          <p:cNvSpPr/>
          <p:nvPr/>
        </p:nvSpPr>
        <p:spPr>
          <a:xfrm flipH="1">
            <a:off x="6687693"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6" name="Google Shape;286;p21"/>
          <p:cNvSpPr/>
          <p:nvPr/>
        </p:nvSpPr>
        <p:spPr>
          <a:xfrm>
            <a:off x="668732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our models performed?</a:t>
            </a:r>
            <a:endParaRPr/>
          </a:p>
        </p:txBody>
      </p:sp>
      <p:pic>
        <p:nvPicPr>
          <p:cNvPr id="292" name="Google Shape;292;p22"/>
          <p:cNvPicPr preferRelativeResize="0"/>
          <p:nvPr/>
        </p:nvPicPr>
        <p:blipFill>
          <a:blip r:embed="rId3">
            <a:alphaModFix/>
          </a:blip>
          <a:stretch>
            <a:fillRect/>
          </a:stretch>
        </p:blipFill>
        <p:spPr>
          <a:xfrm>
            <a:off x="0" y="1989889"/>
            <a:ext cx="9144001" cy="315361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3"/>
          <p:cNvSpPr txBox="1"/>
          <p:nvPr>
            <p:ph type="title"/>
          </p:nvPr>
        </p:nvSpPr>
        <p:spPr>
          <a:xfrm>
            <a:off x="1138575" y="307450"/>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Insights</a:t>
            </a:r>
            <a:endParaRPr/>
          </a:p>
          <a:p>
            <a:pPr indent="0" lvl="0" marL="0" rtl="0" algn="l">
              <a:lnSpc>
                <a:spcPct val="115000"/>
              </a:lnSpc>
              <a:spcBef>
                <a:spcPts val="1600"/>
              </a:spcBef>
              <a:spcAft>
                <a:spcPts val="1600"/>
              </a:spcAft>
              <a:buNone/>
            </a:pPr>
            <a:r>
              <a:t/>
            </a:r>
            <a:endParaRPr/>
          </a:p>
        </p:txBody>
      </p:sp>
      <p:pic>
        <p:nvPicPr>
          <p:cNvPr descr="offset_comp_442889_edtied2.jpg" id="298" name="Google Shape;298;p23"/>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
        <p:nvSpPr>
          <p:cNvPr id="299" name="Google Shape;299;p23"/>
          <p:cNvSpPr txBox="1"/>
          <p:nvPr/>
        </p:nvSpPr>
        <p:spPr>
          <a:xfrm>
            <a:off x="5869725" y="2571750"/>
            <a:ext cx="33519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chemeClr val="lt1"/>
                </a:solidFill>
              </a:rPr>
              <a:t>The platform's top-selling category is Clothing, closely followed by Jewellery. Sales are moderate in categories like Footwear, Automotive, Mobile Accessories, Home Decor, Kitchen and Dining, and Computers. On the other hand, categories such as Bags, Wallets, and Belts, along with Baby Care, Pens and Stationery, Toys, Tools, and Watches, have the lowest sales.</a:t>
            </a:r>
            <a:endParaRPr sz="1100">
              <a:solidFill>
                <a:schemeClr val="lt1"/>
              </a:solidFill>
            </a:endParaRPr>
          </a:p>
        </p:txBody>
      </p:sp>
      <p:pic>
        <p:nvPicPr>
          <p:cNvPr id="300" name="Google Shape;300;p23"/>
          <p:cNvPicPr preferRelativeResize="0"/>
          <p:nvPr/>
        </p:nvPicPr>
        <p:blipFill>
          <a:blip r:embed="rId4">
            <a:alphaModFix/>
          </a:blip>
          <a:stretch>
            <a:fillRect/>
          </a:stretch>
        </p:blipFill>
        <p:spPr>
          <a:xfrm>
            <a:off x="0" y="993997"/>
            <a:ext cx="5869725" cy="414950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4"/>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latin typeface="Arial"/>
                <a:ea typeface="Arial"/>
                <a:cs typeface="Arial"/>
                <a:sym typeface="Arial"/>
              </a:rPr>
              <a:t>Categories such as </a:t>
            </a:r>
            <a:r>
              <a:rPr b="1" lang="en-GB" sz="1100">
                <a:latin typeface="Arial"/>
                <a:ea typeface="Arial"/>
                <a:cs typeface="Arial"/>
                <a:sym typeface="Arial"/>
              </a:rPr>
              <a:t>Bags, Wallets &amp; Belts, Baby Care, Pens &amp; Stationery, Toys &amp; School Supplies, Tools &amp; Hardware, and Watches</a:t>
            </a:r>
            <a:r>
              <a:rPr lang="en-GB" sz="1100">
                <a:latin typeface="Arial"/>
                <a:ea typeface="Arial"/>
                <a:cs typeface="Arial"/>
                <a:sym typeface="Arial"/>
              </a:rPr>
              <a:t> are the least selling.</a:t>
            </a:r>
            <a:endParaRPr sz="1100">
              <a:latin typeface="Arial"/>
              <a:ea typeface="Arial"/>
              <a:cs typeface="Arial"/>
              <a:sym typeface="Arial"/>
            </a:endParaRPr>
          </a:p>
          <a:p>
            <a:pPr indent="0" lvl="0" marL="0" rtl="0" algn="l">
              <a:spcBef>
                <a:spcPts val="0"/>
              </a:spcBef>
              <a:spcAft>
                <a:spcPts val="0"/>
              </a:spcAft>
              <a:buNone/>
            </a:pPr>
            <a:r>
              <a:rPr lang="en-GB" sz="1100">
                <a:latin typeface="Arial"/>
                <a:ea typeface="Arial"/>
                <a:cs typeface="Arial"/>
                <a:sym typeface="Arial"/>
              </a:rPr>
              <a:t>Business Opportunity: Assess whether to reduce inventory in these categories, diversify product offerings, or exit these segments altogether if they are not profitable.</a:t>
            </a:r>
            <a:endParaRPr sz="1100">
              <a:latin typeface="Arial"/>
              <a:ea typeface="Arial"/>
              <a:cs typeface="Arial"/>
              <a:sym typeface="Arial"/>
            </a:endParaRPr>
          </a:p>
          <a:p>
            <a:pPr indent="0" lvl="0" marL="0" rtl="0" algn="l">
              <a:spcBef>
                <a:spcPts val="0"/>
              </a:spcBef>
              <a:spcAft>
                <a:spcPts val="0"/>
              </a:spcAft>
              <a:buNone/>
            </a:pPr>
            <a:r>
              <a:t/>
            </a:r>
            <a:endParaRPr/>
          </a:p>
        </p:txBody>
      </p:sp>
      <p:sp>
        <p:nvSpPr>
          <p:cNvPr id="306" name="Google Shape;306;p24"/>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a:t>Business </a:t>
            </a:r>
            <a:r>
              <a:rPr b="1" lang="en-GB" sz="1500"/>
              <a:t>Opportunity</a:t>
            </a:r>
            <a:endParaRPr b="1"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5"/>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GB" sz="1400">
                <a:latin typeface="Arial"/>
                <a:ea typeface="Arial"/>
                <a:cs typeface="Arial"/>
                <a:sym typeface="Arial"/>
              </a:rPr>
              <a:t>Conclusion:</a:t>
            </a:r>
            <a:endParaRPr b="1" sz="1400">
              <a:latin typeface="Arial"/>
              <a:ea typeface="Arial"/>
              <a:cs typeface="Arial"/>
              <a:sym typeface="Arial"/>
            </a:endParaRPr>
          </a:p>
          <a:p>
            <a:pPr indent="0" lvl="0" marL="0" rtl="0" algn="l">
              <a:lnSpc>
                <a:spcPct val="115000"/>
              </a:lnSpc>
              <a:spcBef>
                <a:spcPts val="1200"/>
              </a:spcBef>
              <a:spcAft>
                <a:spcPts val="0"/>
              </a:spcAft>
              <a:buNone/>
            </a:pPr>
            <a:r>
              <a:rPr lang="en-GB" sz="1200">
                <a:latin typeface="Arial"/>
                <a:ea typeface="Arial"/>
                <a:cs typeface="Arial"/>
                <a:sym typeface="Arial"/>
              </a:rPr>
              <a:t>To conclude, I’ve successfully applied three different models: LSTM for sequence learning, Random Forest for ensemble learning, and Logistic Regression for linear classification. Each model was trained, evaluated, and compared to ensure we get the best performance for the given problem. Depending on the data’s nature, we can choose the best-performing model. In our case, LSTM showed the best performance for sequential tasks, while Random Forest provided a solid alternative for non-linear relationships</a:t>
            </a:r>
            <a:endParaRPr sz="1200">
              <a:latin typeface="Arial"/>
              <a:ea typeface="Arial"/>
              <a:cs typeface="Arial"/>
              <a:sym typeface="Arial"/>
            </a:endParaRPr>
          </a:p>
          <a:p>
            <a:pPr indent="0" lvl="0" marL="0" rtl="0" algn="l">
              <a:spcBef>
                <a:spcPts val="1200"/>
              </a:spcBef>
              <a:spcAft>
                <a:spcPts val="0"/>
              </a:spcAft>
              <a:buNone/>
            </a:pPr>
            <a:r>
              <a:t/>
            </a:r>
            <a:endParaRPr sz="12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